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4" r:id="rId2"/>
    <p:sldId id="308" r:id="rId3"/>
    <p:sldId id="330" r:id="rId4"/>
    <p:sldId id="346" r:id="rId5"/>
    <p:sldId id="353" r:id="rId6"/>
    <p:sldId id="354" r:id="rId7"/>
    <p:sldId id="331" r:id="rId8"/>
    <p:sldId id="347" r:id="rId9"/>
    <p:sldId id="349" r:id="rId10"/>
    <p:sldId id="350" r:id="rId11"/>
    <p:sldId id="332" r:id="rId12"/>
    <p:sldId id="348" r:id="rId13"/>
    <p:sldId id="351" r:id="rId14"/>
    <p:sldId id="352" r:id="rId15"/>
    <p:sldId id="355" r:id="rId16"/>
    <p:sldId id="335" r:id="rId17"/>
    <p:sldId id="338" r:id="rId18"/>
    <p:sldId id="339" r:id="rId19"/>
    <p:sldId id="356" r:id="rId20"/>
    <p:sldId id="357" r:id="rId21"/>
    <p:sldId id="358" r:id="rId22"/>
    <p:sldId id="341" r:id="rId23"/>
    <p:sldId id="342" r:id="rId24"/>
    <p:sldId id="344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8AB22BC-D1FF-4B25-834A-3FB5DDF71190}">
          <p14:sldIdLst>
            <p14:sldId id="294"/>
            <p14:sldId id="308"/>
          </p14:sldIdLst>
        </p14:section>
        <p14:section name="1일차 교육" id="{82D474CF-077F-4D67-A250-48A71313C5BA}">
          <p14:sldIdLst>
            <p14:sldId id="330"/>
            <p14:sldId id="346"/>
            <p14:sldId id="353"/>
            <p14:sldId id="354"/>
            <p14:sldId id="331"/>
            <p14:sldId id="347"/>
            <p14:sldId id="349"/>
            <p14:sldId id="350"/>
            <p14:sldId id="332"/>
            <p14:sldId id="348"/>
            <p14:sldId id="351"/>
            <p14:sldId id="352"/>
            <p14:sldId id="355"/>
          </p14:sldIdLst>
        </p14:section>
        <p14:section name="2일차 교육" id="{56D9CF7E-2C7C-41BB-8DA9-9D0C442C7F07}">
          <p14:sldIdLst>
            <p14:sldId id="335"/>
            <p14:sldId id="338"/>
            <p14:sldId id="339"/>
            <p14:sldId id="356"/>
            <p14:sldId id="357"/>
            <p14:sldId id="358"/>
          </p14:sldIdLst>
        </p14:section>
        <p14:section name="3일차 교육" id="{AEC979F0-2E62-4FFF-9A54-1E5C1A6069EA}">
          <p14:sldIdLst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656"/>
    <a:srgbClr val="F2F2F2"/>
    <a:srgbClr val="F2E8CF"/>
    <a:srgbClr val="C3D79B"/>
    <a:srgbClr val="FFFFFF"/>
    <a:srgbClr val="8C9A9E"/>
    <a:srgbClr val="2C3E50"/>
    <a:srgbClr val="B7E2E2"/>
    <a:srgbClr val="34495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5EC07-705B-4FEB-91C6-3E1432828EBE}" v="9" dt="2025-06-05T07:13:47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86721C2-D8EC-27F2-6E58-642F771D0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686782-309B-5BF4-7B86-CAD10CDA6B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2828DD-C9CE-4CE1-B52C-1667E4AF5291}" type="datetimeFigureOut">
              <a:rPr lang="ko-KR" altLang="en-US" smtClean="0"/>
              <a:t>2025-06-11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98A34-26C5-8114-C59A-829CE99C5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2E33E-CFBD-7318-63F2-53BF248C8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8D1F25D-3639-4B03-B992-E35DC9D258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16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223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4035B-8345-45F0-B67B-D4B094C642D4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B817F-AE6F-4D7D-BAAD-74747086D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4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397F7E-047B-9DA4-13A4-2C75110B2A6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CD833-E61A-F710-3EF1-E34352939D6A}"/>
              </a:ext>
            </a:extLst>
          </p:cNvPr>
          <p:cNvSpPr/>
          <p:nvPr userDrawn="1"/>
        </p:nvSpPr>
        <p:spPr>
          <a:xfrm>
            <a:off x="0" y="-1333"/>
            <a:ext cx="12192000" cy="179294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DC00EE-2EFA-EB0E-9709-6E794A39158F}"/>
              </a:ext>
            </a:extLst>
          </p:cNvPr>
          <p:cNvSpPr/>
          <p:nvPr userDrawn="1"/>
        </p:nvSpPr>
        <p:spPr>
          <a:xfrm>
            <a:off x="0" y="6678706"/>
            <a:ext cx="12192000" cy="179294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6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BC1D44-6DB6-E25B-0681-82484E367C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1C85B-E35F-D361-4F63-2F1D2701D99C}"/>
              </a:ext>
            </a:extLst>
          </p:cNvPr>
          <p:cNvSpPr/>
          <p:nvPr userDrawn="1"/>
        </p:nvSpPr>
        <p:spPr>
          <a:xfrm>
            <a:off x="0" y="2907102"/>
            <a:ext cx="12192000" cy="1043796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2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-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3E9A-B9EF-326E-1BBD-8D9759AA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6525"/>
            <a:ext cx="76648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b="1" dirty="0">
                <a:solidFill>
                  <a:srgbClr val="485656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3DFD2-13FA-EB1A-E268-72E8FADA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39F5-5D66-4A19-B7A0-E39221D67BA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55A4D7-BE65-6807-EF9D-A891057F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5A55BE-5C0F-066A-067A-07FB6A84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FE56DBE-475C-00E0-AB29-9D0541CE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750"/>
            <a:ext cx="10515600" cy="512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73564B-3AA9-73DF-520F-EC69B1E2B894}"/>
              </a:ext>
            </a:extLst>
          </p:cNvPr>
          <p:cNvSpPr/>
          <p:nvPr userDrawn="1"/>
        </p:nvSpPr>
        <p:spPr>
          <a:xfrm>
            <a:off x="-1680606" y="845820"/>
            <a:ext cx="448706" cy="454292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2C999E-BD1E-C2DE-11E3-D485F91BA15E}"/>
              </a:ext>
            </a:extLst>
          </p:cNvPr>
          <p:cNvSpPr/>
          <p:nvPr userDrawn="1"/>
        </p:nvSpPr>
        <p:spPr>
          <a:xfrm>
            <a:off x="-1680606" y="1518920"/>
            <a:ext cx="448706" cy="454292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674229-ABF0-6C1B-4289-E5075A191CBD}"/>
              </a:ext>
            </a:extLst>
          </p:cNvPr>
          <p:cNvSpPr/>
          <p:nvPr userDrawn="1"/>
        </p:nvSpPr>
        <p:spPr>
          <a:xfrm>
            <a:off x="-1680606" y="2192020"/>
            <a:ext cx="448706" cy="454292"/>
          </a:xfrm>
          <a:prstGeom prst="rect">
            <a:avLst/>
          </a:prstGeom>
          <a:solidFill>
            <a:srgbClr val="8C9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1D788-0571-410C-E987-ECDFACF0EFBB}"/>
              </a:ext>
            </a:extLst>
          </p:cNvPr>
          <p:cNvSpPr/>
          <p:nvPr userDrawn="1"/>
        </p:nvSpPr>
        <p:spPr>
          <a:xfrm>
            <a:off x="-1680606" y="2889838"/>
            <a:ext cx="448706" cy="454292"/>
          </a:xfrm>
          <a:prstGeom prst="rect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62B770-F0D8-B4F1-6077-4D34636D0BE7}"/>
              </a:ext>
            </a:extLst>
          </p:cNvPr>
          <p:cNvSpPr/>
          <p:nvPr userDrawn="1"/>
        </p:nvSpPr>
        <p:spPr>
          <a:xfrm>
            <a:off x="-1680606" y="3658004"/>
            <a:ext cx="448706" cy="4542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55C58-7530-061B-374F-842791CAD9E1}"/>
              </a:ext>
            </a:extLst>
          </p:cNvPr>
          <p:cNvSpPr/>
          <p:nvPr userDrawn="1"/>
        </p:nvSpPr>
        <p:spPr>
          <a:xfrm>
            <a:off x="11401425" y="0"/>
            <a:ext cx="546100" cy="74771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B9624C7-95F8-9985-A206-F48CFD1AB3C6}"/>
              </a:ext>
            </a:extLst>
          </p:cNvPr>
          <p:cNvSpPr/>
          <p:nvPr userDrawn="1"/>
        </p:nvSpPr>
        <p:spPr>
          <a:xfrm flipH="1" flipV="1">
            <a:off x="11401425" y="747713"/>
            <a:ext cx="546100" cy="523875"/>
          </a:xfrm>
          <a:prstGeom prst="rtTriangl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-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3E9A-B9EF-326E-1BBD-8D9759AA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6" y="136525"/>
            <a:ext cx="766482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ko-KR" altLang="en-US" sz="2800" b="1" dirty="0">
                <a:solidFill>
                  <a:srgbClr val="485656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3DFD2-13FA-EB1A-E268-72E8FADA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39F5-5D66-4A19-B7A0-E39221D67BA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55A4D7-BE65-6807-EF9D-A891057F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5A55BE-5C0F-066A-067A-07FB6A84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FC324-61CB-8C72-FECB-9F708A4BBBE4}"/>
              </a:ext>
            </a:extLst>
          </p:cNvPr>
          <p:cNvSpPr/>
          <p:nvPr userDrawn="1"/>
        </p:nvSpPr>
        <p:spPr>
          <a:xfrm>
            <a:off x="-1680606" y="845820"/>
            <a:ext cx="448706" cy="454292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F596DC-B78D-ED2A-4B33-05D94D38BD67}"/>
              </a:ext>
            </a:extLst>
          </p:cNvPr>
          <p:cNvSpPr/>
          <p:nvPr userDrawn="1"/>
        </p:nvSpPr>
        <p:spPr>
          <a:xfrm>
            <a:off x="-1680606" y="1518920"/>
            <a:ext cx="448706" cy="454292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877BED-F4C4-1D09-0692-22E45DF3FAAF}"/>
              </a:ext>
            </a:extLst>
          </p:cNvPr>
          <p:cNvSpPr/>
          <p:nvPr userDrawn="1"/>
        </p:nvSpPr>
        <p:spPr>
          <a:xfrm>
            <a:off x="-1680606" y="2192020"/>
            <a:ext cx="448706" cy="454292"/>
          </a:xfrm>
          <a:prstGeom prst="rect">
            <a:avLst/>
          </a:prstGeom>
          <a:solidFill>
            <a:srgbClr val="8C9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80ABF8-E7A7-82C3-897A-F95FB1C10B5E}"/>
              </a:ext>
            </a:extLst>
          </p:cNvPr>
          <p:cNvSpPr/>
          <p:nvPr userDrawn="1"/>
        </p:nvSpPr>
        <p:spPr>
          <a:xfrm>
            <a:off x="-1680606" y="2889838"/>
            <a:ext cx="448706" cy="454292"/>
          </a:xfrm>
          <a:prstGeom prst="rect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A81578-6B9F-72A6-6265-A821D202724B}"/>
              </a:ext>
            </a:extLst>
          </p:cNvPr>
          <p:cNvSpPr/>
          <p:nvPr userDrawn="1"/>
        </p:nvSpPr>
        <p:spPr>
          <a:xfrm>
            <a:off x="-1680606" y="3658004"/>
            <a:ext cx="448706" cy="45429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28F68-3E8F-F746-7793-0E50A587472B}"/>
              </a:ext>
            </a:extLst>
          </p:cNvPr>
          <p:cNvSpPr/>
          <p:nvPr userDrawn="1"/>
        </p:nvSpPr>
        <p:spPr>
          <a:xfrm>
            <a:off x="11401425" y="0"/>
            <a:ext cx="546100" cy="747713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E2E6E6E-E815-1D12-2DDB-5B131BEF6553}"/>
              </a:ext>
            </a:extLst>
          </p:cNvPr>
          <p:cNvSpPr/>
          <p:nvPr userDrawn="1"/>
        </p:nvSpPr>
        <p:spPr>
          <a:xfrm flipH="1" flipV="1">
            <a:off x="11401425" y="747713"/>
            <a:ext cx="546100" cy="523875"/>
          </a:xfrm>
          <a:prstGeom prst="rtTriangl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0B50E-1419-B6BE-D86B-36DABCB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7750"/>
            <a:ext cx="10515600" cy="512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28D04-47EA-964D-F14A-B2EC51329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39F5-5D66-4A19-B7A0-E39221D67BA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738C2-9081-4BB9-F55C-46A1BACAB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0AA6F-A32A-44D2-F3EF-0461E1936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9584-D326-4B46-B2F6-C8B34CC7C0F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BD1FA3-B7E4-0D98-4A31-CA246D173B18}"/>
              </a:ext>
            </a:extLst>
          </p:cNvPr>
          <p:cNvSpPr/>
          <p:nvPr userDrawn="1"/>
        </p:nvSpPr>
        <p:spPr>
          <a:xfrm>
            <a:off x="0" y="0"/>
            <a:ext cx="12192000" cy="753035"/>
          </a:xfrm>
          <a:prstGeom prst="rect">
            <a:avLst/>
          </a:prstGeom>
          <a:solidFill>
            <a:srgbClr val="B7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15182A-8CF6-1504-2A77-36EC516DA8EE}"/>
              </a:ext>
            </a:extLst>
          </p:cNvPr>
          <p:cNvSpPr/>
          <p:nvPr userDrawn="1"/>
        </p:nvSpPr>
        <p:spPr>
          <a:xfrm>
            <a:off x="224117" y="54288"/>
            <a:ext cx="116542" cy="644457"/>
          </a:xfrm>
          <a:prstGeom prst="rect">
            <a:avLst/>
          </a:prstGeom>
          <a:solidFill>
            <a:srgbClr val="48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9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1FB957F-BC04-6E40-5F6D-E5AB2BA82B19}"/>
              </a:ext>
            </a:extLst>
          </p:cNvPr>
          <p:cNvSpPr txBox="1"/>
          <p:nvPr/>
        </p:nvSpPr>
        <p:spPr>
          <a:xfrm>
            <a:off x="882764" y="5284394"/>
            <a:ext cx="10426509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부제 </a:t>
            </a: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: Next BSS NOVA Cross Skilling (from SWING to JAVA)</a:t>
            </a:r>
            <a:br>
              <a:rPr lang="en-US" altLang="ko-KR" sz="2800" b="1">
                <a:solidFill>
                  <a:srgbClr val="485656"/>
                </a:solidFill>
                <a:latin typeface="+mj-lt"/>
              </a:rPr>
            </a:b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        SpringBoot</a:t>
            </a: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 개발 기본</a:t>
            </a:r>
            <a:r>
              <a:rPr lang="en-US" altLang="ko-KR" sz="2800" b="1">
                <a:solidFill>
                  <a:srgbClr val="485656"/>
                </a:solidFill>
                <a:latin typeface="+mj-lt"/>
              </a:rPr>
              <a:t>/</a:t>
            </a:r>
            <a:r>
              <a:rPr lang="ko-KR" altLang="en-US" sz="2800" b="1">
                <a:solidFill>
                  <a:srgbClr val="485656"/>
                </a:solidFill>
                <a:latin typeface="+mj-lt"/>
              </a:rPr>
              <a:t>심화 빠르게 </a:t>
            </a:r>
            <a:r>
              <a:rPr lang="ko-KR" altLang="en-US" sz="2800" b="1" err="1">
                <a:solidFill>
                  <a:srgbClr val="485656"/>
                </a:solidFill>
                <a:latin typeface="+mj-lt"/>
              </a:rPr>
              <a:t>찍먹하기</a:t>
            </a:r>
            <a:endParaRPr lang="ko-KR" altLang="en-US" sz="2800" b="1">
              <a:solidFill>
                <a:srgbClr val="485656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F60712-DAFD-A25A-06DE-24A44419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7" y="744538"/>
            <a:ext cx="9353006" cy="43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4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19803"/>
            <a:ext cx="8572202" cy="46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68382"/>
            <a:ext cx="9026987" cy="48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82" y="1890220"/>
            <a:ext cx="9639300" cy="52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0" y="1918898"/>
            <a:ext cx="8389257" cy="45441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42" y="2847159"/>
            <a:ext cx="6966857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3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90" y="1761104"/>
            <a:ext cx="8824686" cy="47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38D1A-6B40-B79E-9113-3C7E2E05F9D8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III-3. Postman API </a:t>
            </a:r>
            <a:r>
              <a:rPr lang="ko-KR" altLang="en-US" b="1" dirty="0">
                <a:solidFill>
                  <a:srgbClr val="485656"/>
                </a:solidFill>
              </a:rPr>
              <a:t>테스트 도구를 통해 </a:t>
            </a:r>
            <a:r>
              <a:rPr lang="en-US" altLang="ko-KR" b="1" dirty="0">
                <a:solidFill>
                  <a:srgbClr val="485656"/>
                </a:solidFill>
              </a:rPr>
              <a:t>PPT 76</a:t>
            </a:r>
            <a:r>
              <a:rPr lang="ko-KR" altLang="en-US" b="1" dirty="0">
                <a:solidFill>
                  <a:srgbClr val="485656"/>
                </a:solidFill>
              </a:rPr>
              <a:t>페이지에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로 테스트한 결과와 동일하게 테스트하고 그 결과를 스크린샷에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B05962-89D0-0B28-5D50-54997B2BBB33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405"/>
            <a:ext cx="7765143" cy="4206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82" y="1981199"/>
            <a:ext cx="5613679" cy="3040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28" y="3619045"/>
            <a:ext cx="5179926" cy="28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8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Ⅳ-1. Git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99</a:t>
            </a:r>
            <a:r>
              <a:rPr lang="ko-KR" altLang="en-US" b="1" dirty="0">
                <a:solidFill>
                  <a:srgbClr val="485656"/>
                </a:solidFill>
              </a:rPr>
              <a:t>페이지의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실습 최종 완료 후 </a:t>
            </a:r>
            <a:br>
              <a:rPr lang="en-US" altLang="ko-KR" b="1" dirty="0">
                <a:solidFill>
                  <a:srgbClr val="485656"/>
                </a:solidFill>
                <a:latin typeface="+mj-lt"/>
              </a:rPr>
            </a:b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Command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창에서 현재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local git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의 상태를 확인하는 명령을 날리고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결과를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A255-1B24-D8DB-33F7-AD964EEE34D0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61104"/>
            <a:ext cx="10439400" cy="49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5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611E-548D-D165-52A3-74510B207415}"/>
              </a:ext>
            </a:extLst>
          </p:cNvPr>
          <p:cNvSpPr txBox="1"/>
          <p:nvPr/>
        </p:nvSpPr>
        <p:spPr>
          <a:xfrm>
            <a:off x="359180" y="891314"/>
            <a:ext cx="1073790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V-1. PPT 139</a:t>
            </a:r>
            <a:r>
              <a:rPr lang="ko-KR" altLang="en-US" b="1" dirty="0">
                <a:solidFill>
                  <a:srgbClr val="485656"/>
                </a:solidFill>
              </a:rPr>
              <a:t>페이지의 실습 소스코드를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첨부해주세요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103DE4-8CBF-70BA-7129-7C9D7344867C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44" y="1441148"/>
            <a:ext cx="10000343" cy="54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6A7B0-2608-5139-E642-EE285A29CB93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AE9973-07E3-6ADF-1B40-86C13B064F1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C5CCE7-E6F2-F7E3-A928-1FDE7FCF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42" y="2674458"/>
            <a:ext cx="6927274" cy="3896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80E4E-9B8D-53F7-1334-1B39D701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6" y="1530010"/>
            <a:ext cx="6096000" cy="342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471FC-601F-325C-26CE-4D984D27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5" y="542058"/>
            <a:ext cx="5366327" cy="3018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DE2CE-02DF-3F82-E124-AF5AFDE7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1" y="4082826"/>
            <a:ext cx="5920509" cy="33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1FBA-0497-9169-3957-1FF1FD12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5E82FC-F5B2-1E43-7838-25B65387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A8F4B-50FA-5D9D-D3D2-8B62484F6BC2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CD762-7D9B-C24E-6D7C-B4A6349ED946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F535AF-9E20-89C9-44DE-EEE9172351F8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484900-6950-CA4D-186E-EA285E05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78" y="2138749"/>
            <a:ext cx="6927274" cy="38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5059FF-5CE7-96FF-E706-14C08CFA7F51}"/>
              </a:ext>
            </a:extLst>
          </p:cNvPr>
          <p:cNvSpPr/>
          <p:nvPr/>
        </p:nvSpPr>
        <p:spPr>
          <a:xfrm>
            <a:off x="1126836" y="1983509"/>
            <a:ext cx="9938327" cy="28909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485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</a:rPr>
              <a:t>교육 차수 </a:t>
            </a:r>
            <a:r>
              <a:rPr lang="en-US" altLang="ko-KR" sz="2800" b="1" dirty="0">
                <a:solidFill>
                  <a:schemeClr val="tx1"/>
                </a:solidFill>
              </a:rPr>
              <a:t>: 1</a:t>
            </a:r>
            <a:r>
              <a:rPr lang="ko-KR" altLang="en-US" sz="2800" b="1" dirty="0">
                <a:solidFill>
                  <a:schemeClr val="tx1"/>
                </a:solidFill>
              </a:rPr>
              <a:t>차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tx1"/>
                </a:solidFill>
              </a:rPr>
              <a:t>사번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: 0602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tx1"/>
                </a:solidFill>
              </a:rPr>
              <a:t>성명 </a:t>
            </a:r>
            <a:r>
              <a:rPr lang="en-US" altLang="ko-KR" sz="2800" b="1" dirty="0">
                <a:solidFill>
                  <a:schemeClr val="tx1"/>
                </a:solidFill>
              </a:rPr>
              <a:t>: </a:t>
            </a:r>
            <a:r>
              <a:rPr lang="ko-KR" altLang="en-US" sz="2800" b="1" dirty="0">
                <a:solidFill>
                  <a:schemeClr val="tx1"/>
                </a:solidFill>
              </a:rPr>
              <a:t>강현구</a:t>
            </a:r>
          </a:p>
        </p:txBody>
      </p:sp>
    </p:spTree>
    <p:extLst>
      <p:ext uri="{BB962C8B-B14F-4D97-AF65-F5344CB8AC3E}">
        <p14:creationId xmlns:p14="http://schemas.microsoft.com/office/powerpoint/2010/main" val="96322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4CA8C-C934-D330-C4E4-E7510217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17CA4D-D371-E696-A892-518BB632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5E14E-4F76-91C3-C915-6E1533AE98C0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3D24C-0282-44A2-5875-AF161BE1E55C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66509A-5F6E-C01A-2352-86D130F2D8F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B1692D-FC2B-8A42-C874-40B543EA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7" y="2035762"/>
            <a:ext cx="5366327" cy="30185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094FF7-CFD0-F28D-B3FB-C0348EAF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4" y="209409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BCDC-1D60-7A46-671E-8EFF7A32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2B10C7E-F30B-BEF0-A869-444A8CE9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EBD9E-20EB-91A4-7FB2-76BED8C15B2D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BAAFB-60C7-1C5A-6001-22E1F4F49106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V-2. PPT 192</a:t>
            </a:r>
            <a:r>
              <a:rPr lang="ko-KR" altLang="en-US" b="1" dirty="0">
                <a:solidFill>
                  <a:srgbClr val="485656"/>
                </a:solidFill>
              </a:rPr>
              <a:t>페이지의 배치 수행 결과 삽입된 데이터를 </a:t>
            </a:r>
            <a:r>
              <a:rPr lang="en-US" altLang="ko-KR" b="1" dirty="0">
                <a:solidFill>
                  <a:srgbClr val="485656"/>
                </a:solidFill>
              </a:rPr>
              <a:t>H2DB </a:t>
            </a:r>
            <a:r>
              <a:rPr lang="ko-KR" altLang="en-US" b="1" dirty="0">
                <a:solidFill>
                  <a:srgbClr val="485656"/>
                </a:solidFill>
              </a:rPr>
              <a:t>혹은 </a:t>
            </a:r>
            <a:r>
              <a:rPr lang="en-US" altLang="ko-KR" b="1" dirty="0" err="1">
                <a:solidFill>
                  <a:srgbClr val="485656"/>
                </a:solidFill>
              </a:rPr>
              <a:t>DBeaver</a:t>
            </a:r>
            <a:r>
              <a:rPr lang="ko-KR" altLang="en-US" b="1" dirty="0">
                <a:solidFill>
                  <a:srgbClr val="485656"/>
                </a:solidFill>
              </a:rPr>
              <a:t>를 통해 조회한 결과와 배치 수행 결과 콘솔 로그를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넣으세요</a:t>
            </a:r>
            <a:r>
              <a:rPr lang="en-US" altLang="ko-KR" b="1" dirty="0">
                <a:solidFill>
                  <a:srgbClr val="485656"/>
                </a:solidFill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AF6BCF-D48E-0CA8-1378-E30059233C4F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96DC19-3831-9C05-8533-9722B324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" y="2035762"/>
            <a:ext cx="5920509" cy="3330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4BF42-2741-D555-4FD4-57F81174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24" y="1207621"/>
            <a:ext cx="6548582" cy="3683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F15BB2-8640-4EAD-AB1A-10AD1FD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4" y="3292475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Ⅵ-2. Application Hexagon PPT 254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</a:t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Usecase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Mock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Object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테스트 결과 화면을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ko-KR" altLang="en-US" b="1" dirty="0">
              <a:solidFill>
                <a:srgbClr val="48565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E23027-0EE5-6AF7-5B51-DE4954D59619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513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Ⅵ-3. Adapters Hexagon PPT 270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 </a:t>
            </a:r>
            <a:r>
              <a:rPr lang="en-US" altLang="ko-KR" b="1" dirty="0">
                <a:solidFill>
                  <a:srgbClr val="485656"/>
                </a:solidFill>
              </a:rPr>
              <a:t>Swagger </a:t>
            </a:r>
            <a:r>
              <a:rPr lang="ko-KR" altLang="en-US" b="1" dirty="0">
                <a:solidFill>
                  <a:srgbClr val="485656"/>
                </a:solidFill>
              </a:rPr>
              <a:t>상에서 </a:t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sz="1800" b="1" dirty="0"/>
              <a:t>/</a:t>
            </a:r>
            <a:r>
              <a:rPr lang="en-US" altLang="ko-KR" sz="1800" b="1" dirty="0" err="1"/>
              <a:t>api</a:t>
            </a:r>
            <a:r>
              <a:rPr lang="en-US" altLang="ko-KR" sz="1800" b="1" dirty="0"/>
              <a:t>/v1/customer/problem-</a:t>
            </a:r>
            <a:r>
              <a:rPr lang="en-US" altLang="ko-KR" sz="1800" b="1" dirty="0" err="1"/>
              <a:t>mgmt</a:t>
            </a:r>
            <a:r>
              <a:rPr lang="en-US" altLang="ko-KR" sz="1800" b="1" dirty="0"/>
              <a:t>/customer-problem</a:t>
            </a:r>
            <a:r>
              <a:rPr lang="ko-KR" altLang="en-US" sz="1800" b="1" dirty="0">
                <a:solidFill>
                  <a:srgbClr val="485656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의 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GET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호출 결과를 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 </a:t>
            </a:r>
            <a:endParaRPr lang="en-US" altLang="ko-KR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0738A6-A3A3-7875-D49E-0E1C7AEECB70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05869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30BBB-302E-0DB6-F533-2DFE97B46794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Ⅵ-3. Adapters Hexagon PPT 278</a:t>
            </a:r>
            <a:r>
              <a:rPr lang="ko-KR" altLang="en-US" b="1" dirty="0">
                <a:solidFill>
                  <a:srgbClr val="485656"/>
                </a:solidFill>
              </a:rPr>
              <a:t>페이지의 실습 완료 후</a:t>
            </a:r>
            <a:br>
              <a:rPr lang="en-US" altLang="ko-KR" b="1" dirty="0">
                <a:solidFill>
                  <a:srgbClr val="485656"/>
                </a:solidFill>
              </a:rPr>
            </a:br>
            <a:r>
              <a:rPr lang="en-US" altLang="ko-KR" b="1" dirty="0">
                <a:solidFill>
                  <a:srgbClr val="485656"/>
                </a:solidFill>
              </a:rPr>
              <a:t>Cursor </a:t>
            </a:r>
            <a:r>
              <a:rPr lang="ko-KR" altLang="en-US" b="1" dirty="0">
                <a:solidFill>
                  <a:srgbClr val="485656"/>
                </a:solidFill>
              </a:rPr>
              <a:t>상에서의 </a:t>
            </a:r>
            <a:r>
              <a:rPr lang="en-US" altLang="ko-KR" b="1" dirty="0">
                <a:solidFill>
                  <a:srgbClr val="485656"/>
                </a:solidFill>
              </a:rPr>
              <a:t>Agent </a:t>
            </a:r>
            <a:r>
              <a:rPr lang="ko-KR" altLang="en-US" b="1" dirty="0">
                <a:solidFill>
                  <a:srgbClr val="485656"/>
                </a:solidFill>
              </a:rPr>
              <a:t>실행 결과를 </a:t>
            </a:r>
            <a:r>
              <a:rPr lang="ko-KR" altLang="en-US" b="1" dirty="0">
                <a:solidFill>
                  <a:srgbClr val="485656"/>
                </a:solidFill>
                <a:latin typeface="+mj-lt"/>
              </a:rPr>
              <a:t>캡처해서 넣으세요</a:t>
            </a:r>
            <a:r>
              <a:rPr lang="en-US" altLang="ko-KR" b="1" dirty="0">
                <a:solidFill>
                  <a:srgbClr val="485656"/>
                </a:solidFill>
                <a:latin typeface="+mj-lt"/>
              </a:rPr>
              <a:t>.</a:t>
            </a:r>
            <a:endParaRPr lang="ko-KR" altLang="en-US" b="1" dirty="0">
              <a:solidFill>
                <a:srgbClr val="485656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7C2527-D5BC-EF0C-4356-C972EA2F6A7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52905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23" y="1761104"/>
            <a:ext cx="9064220" cy="4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9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9" y="2035762"/>
            <a:ext cx="9128587" cy="49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9829" y="2107584"/>
            <a:ext cx="8040914" cy="4355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86" y="2272090"/>
            <a:ext cx="6676571" cy="36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4427-3ED1-18EF-D3AB-C17C08117D3A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III-1.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74</a:t>
            </a:r>
            <a:r>
              <a:rPr lang="ko-KR" altLang="en-US" b="1" dirty="0">
                <a:solidFill>
                  <a:srgbClr val="485656"/>
                </a:solidFill>
              </a:rPr>
              <a:t>페이지에 있는 웹</a:t>
            </a:r>
            <a:r>
              <a:rPr lang="en-US" altLang="ko-KR" b="1" dirty="0">
                <a:solidFill>
                  <a:srgbClr val="485656"/>
                </a:solidFill>
              </a:rPr>
              <a:t> </a:t>
            </a:r>
            <a:r>
              <a:rPr lang="ko-KR" altLang="en-US" b="1" dirty="0">
                <a:solidFill>
                  <a:srgbClr val="485656"/>
                </a:solidFill>
              </a:rPr>
              <a:t>브라우저 화면에서 고객문의를 신규로 등록하고 그 등록된 결과를 조회하는 화면을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 첨부하여 넣으세요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E906EB-A2BB-7580-C0AC-8A6F900C7C82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0" y="1802795"/>
            <a:ext cx="8044591" cy="4357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34" y="2838741"/>
            <a:ext cx="6691086" cy="36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35762"/>
            <a:ext cx="8750300" cy="47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06" y="1799004"/>
            <a:ext cx="8610600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8D041-50CE-95F9-A481-2A92197D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</a:t>
            </a:r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281C8-E4DE-0AED-8BC5-2D7B33044439}"/>
              </a:ext>
            </a:extLst>
          </p:cNvPr>
          <p:cNvSpPr txBox="1"/>
          <p:nvPr/>
        </p:nvSpPr>
        <p:spPr>
          <a:xfrm>
            <a:off x="4211782" y="3049410"/>
            <a:ext cx="3768436" cy="759180"/>
          </a:xfrm>
          <a:prstGeom prst="foldedCorner">
            <a:avLst>
              <a:gd name="adj" fmla="val 0"/>
            </a:avLst>
          </a:prstGeom>
          <a:solidFill>
            <a:srgbClr val="F2E8CF"/>
          </a:solidFill>
          <a:ln>
            <a:solidFill>
              <a:srgbClr val="3449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+mj-lt"/>
              </a:rPr>
              <a:t>스크린 샷 넣기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BC73F-8DED-4C07-4599-48B652B518D2}"/>
              </a:ext>
            </a:extLst>
          </p:cNvPr>
          <p:cNvSpPr txBox="1"/>
          <p:nvPr/>
        </p:nvSpPr>
        <p:spPr>
          <a:xfrm>
            <a:off x="359180" y="891314"/>
            <a:ext cx="107379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85656"/>
                </a:solidFill>
              </a:rPr>
              <a:t>Part III-2. PPT</a:t>
            </a:r>
            <a:r>
              <a:rPr lang="ko-KR" altLang="en-US" b="1" dirty="0">
                <a:solidFill>
                  <a:srgbClr val="485656"/>
                </a:solidFill>
              </a:rPr>
              <a:t> </a:t>
            </a:r>
            <a:r>
              <a:rPr lang="en-US" altLang="ko-KR" b="1" dirty="0">
                <a:solidFill>
                  <a:srgbClr val="485656"/>
                </a:solidFill>
              </a:rPr>
              <a:t>76</a:t>
            </a:r>
            <a:r>
              <a:rPr lang="ko-KR" altLang="en-US" b="1" dirty="0">
                <a:solidFill>
                  <a:srgbClr val="485656"/>
                </a:solidFill>
              </a:rPr>
              <a:t>페이지와 같이 각 기능이 구현된 </a:t>
            </a:r>
            <a:r>
              <a:rPr lang="en-US" altLang="ko-KR" b="1" dirty="0">
                <a:solidFill>
                  <a:srgbClr val="485656"/>
                </a:solidFill>
              </a:rPr>
              <a:t>Swagger UI</a:t>
            </a:r>
            <a:r>
              <a:rPr lang="ko-KR" altLang="en-US" b="1" dirty="0">
                <a:solidFill>
                  <a:srgbClr val="485656"/>
                </a:solidFill>
              </a:rPr>
              <a:t> 화면을 </a:t>
            </a:r>
            <a:r>
              <a:rPr lang="en-US" altLang="ko-KR" b="1" dirty="0">
                <a:solidFill>
                  <a:srgbClr val="485656"/>
                </a:solidFill>
              </a:rPr>
              <a:t>API </a:t>
            </a:r>
            <a:r>
              <a:rPr lang="ko-KR" altLang="en-US" b="1" dirty="0">
                <a:solidFill>
                  <a:srgbClr val="485656"/>
                </a:solidFill>
              </a:rPr>
              <a:t>호출 결과가 나오는 내용을 포함하여 </a:t>
            </a:r>
            <a:r>
              <a:rPr lang="ko-KR" altLang="en-US" b="1" dirty="0" err="1">
                <a:solidFill>
                  <a:srgbClr val="485656"/>
                </a:solidFill>
              </a:rPr>
              <a:t>캡쳐하여</a:t>
            </a:r>
            <a:r>
              <a:rPr lang="ko-KR" altLang="en-US" b="1" dirty="0">
                <a:solidFill>
                  <a:srgbClr val="485656"/>
                </a:solidFill>
              </a:rPr>
              <a:t> 스크린샷을 첨부하세요</a:t>
            </a:r>
            <a:endParaRPr lang="en-US" altLang="ko-KR" b="1" dirty="0">
              <a:solidFill>
                <a:srgbClr val="48565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E05272-BFD1-6C1C-383E-4893DEC9D94E}"/>
              </a:ext>
            </a:extLst>
          </p:cNvPr>
          <p:cNvSpPr/>
          <p:nvPr/>
        </p:nvSpPr>
        <p:spPr>
          <a:xfrm rot="21030039">
            <a:off x="9952372" y="5898735"/>
            <a:ext cx="1861420" cy="413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실습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07" y="2035762"/>
            <a:ext cx="9821262" cy="53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753</Words>
  <Application>Microsoft Office PowerPoint</Application>
  <PresentationFormat>와이드스크린</PresentationFormat>
  <Paragraphs>92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1일차 – 실습 과제 1</vt:lpstr>
      <vt:lpstr>1일차 – 실습 과제 1</vt:lpstr>
      <vt:lpstr>1일차 – 실습 과제 1</vt:lpstr>
      <vt:lpstr>1일차 – 실습 과제 1</vt:lpstr>
      <vt:lpstr>1일차 – 실습 과제 2</vt:lpstr>
      <vt:lpstr>1일차 – 실습 과제 2</vt:lpstr>
      <vt:lpstr>1일차 – 실습 과제 2</vt:lpstr>
      <vt:lpstr>1일차 – 실습 과제 2</vt:lpstr>
      <vt:lpstr>1일차 – 실습 과제 3</vt:lpstr>
      <vt:lpstr>1일차 – 실습 과제 3</vt:lpstr>
      <vt:lpstr>1일차 – 실습 과제 3</vt:lpstr>
      <vt:lpstr>1일차 – 실습 과제 3</vt:lpstr>
      <vt:lpstr>1일차 – 실습 과제 3</vt:lpstr>
      <vt:lpstr>2일차 – 실습 과제 1</vt:lpstr>
      <vt:lpstr>2일차 – 실습 과제 2</vt:lpstr>
      <vt:lpstr>2일차 – 실습 과제 3</vt:lpstr>
      <vt:lpstr>2일차 – 실습 과제 3</vt:lpstr>
      <vt:lpstr>2일차 – 실습 과제 3</vt:lpstr>
      <vt:lpstr>2일차 – 실습 과제 3</vt:lpstr>
      <vt:lpstr>3일차 – 실습 과제 1</vt:lpstr>
      <vt:lpstr>3일차 – 실습 과제 2</vt:lpstr>
      <vt:lpstr>3일차 – 실습 과제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bumjin choi</dc:creator>
  <cp:lastModifiedBy>Hyungoo Kang</cp:lastModifiedBy>
  <cp:revision>35</cp:revision>
  <cp:lastPrinted>2025-03-31T06:05:03Z</cp:lastPrinted>
  <dcterms:created xsi:type="dcterms:W3CDTF">2023-06-16T05:29:53Z</dcterms:created>
  <dcterms:modified xsi:type="dcterms:W3CDTF">2025-06-10T18:00:17Z</dcterms:modified>
</cp:coreProperties>
</file>